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5" r:id="rId3"/>
    <p:sldId id="293" r:id="rId4"/>
    <p:sldId id="296" r:id="rId5"/>
    <p:sldId id="297" r:id="rId6"/>
    <p:sldId id="298" r:id="rId7"/>
    <p:sldId id="299" r:id="rId8"/>
    <p:sldId id="303" r:id="rId9"/>
    <p:sldId id="300" r:id="rId10"/>
    <p:sldId id="301" r:id="rId11"/>
    <p:sldId id="302" r:id="rId12"/>
    <p:sldId id="291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006600"/>
    <a:srgbClr val="6600CC"/>
    <a:srgbClr val="FFFF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554" y="-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8/5/2017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4282" y="2071679"/>
            <a:ext cx="8643998" cy="2143140"/>
          </a:xfrm>
        </p:spPr>
        <p:txBody>
          <a:bodyPr>
            <a:noAutofit/>
          </a:bodyPr>
          <a:lstStyle/>
          <a:p>
            <a:pPr algn="ctr"/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       第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6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章 无限长单位冲激响应（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IIR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）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/>
            </a:r>
            <a:b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       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数字滤波器设计方法</a:t>
            </a: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sz="3200" dirty="0" smtClean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20728" y="319106"/>
            <a:ext cx="8057014" cy="58169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3</a:t>
            </a:r>
            <a:r>
              <a:rPr lang="zh-CN" altLang="en-US" sz="2400" b="1" dirty="0"/>
              <a:t>） 用有限精度算法来实现这个系统函数，包括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选择运算结构（如第</a:t>
            </a:r>
            <a:r>
              <a:rPr lang="en-US" altLang="zh-CN" sz="2400" b="1" dirty="0"/>
              <a:t>5</a:t>
            </a:r>
            <a:r>
              <a:rPr lang="zh-CN" altLang="en-US" sz="2400" b="1" dirty="0"/>
              <a:t>章的各种基本结构），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选择合适的字长（包括系数量化以及输入变量、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                           中间变量、输出变量的字长）以及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有效数字的处理方法（舍入、截尾）等。</a:t>
            </a:r>
          </a:p>
          <a:p>
            <a:pPr>
              <a:lnSpc>
                <a:spcPct val="150000"/>
              </a:lnSpc>
            </a:pPr>
            <a:endParaRPr lang="zh-CN" altLang="en-US" sz="800" b="1" dirty="0"/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4</a:t>
            </a:r>
            <a:r>
              <a:rPr lang="zh-CN" altLang="en-US" sz="2400" b="1" dirty="0"/>
              <a:t>） 实际的技术实现，包括采用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        通用计算机软件、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       专用数字滤波器硬件、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       专用或通用的数字信号器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来实现。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196850"/>
            <a:ext cx="5389617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IIR</a:t>
            </a:r>
            <a:r>
              <a:rPr lang="zh-CN" altLang="en-US" sz="2400" b="1" dirty="0"/>
              <a:t>数字滤波器（</a:t>
            </a:r>
            <a:r>
              <a:rPr lang="en-US" altLang="zh-CN" sz="2400" b="1" dirty="0"/>
              <a:t>DF</a:t>
            </a:r>
            <a:r>
              <a:rPr lang="zh-CN" altLang="en-US" sz="2400" b="1" dirty="0"/>
              <a:t>）的各种设计方法</a:t>
            </a:r>
          </a:p>
        </p:txBody>
      </p:sp>
      <p:sp>
        <p:nvSpPr>
          <p:cNvPr id="4" name="Text Box 7"/>
          <p:cNvSpPr txBox="1">
            <a:spLocks noChangeArrowheads="1"/>
          </p:cNvSpPr>
          <p:nvPr/>
        </p:nvSpPr>
        <p:spPr bwMode="auto">
          <a:xfrm>
            <a:off x="852488" y="5072074"/>
            <a:ext cx="7911140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本章只讨论间接法，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                 而且</a:t>
            </a:r>
            <a:r>
              <a:rPr lang="zh-CN" altLang="en-US" sz="2400" b="1" dirty="0"/>
              <a:t>着重于</a:t>
            </a:r>
            <a:r>
              <a:rPr lang="zh-CN" altLang="en-US" sz="2400" b="1" dirty="0">
                <a:solidFill>
                  <a:srgbClr val="990033"/>
                </a:solidFill>
              </a:rPr>
              <a:t>冲激响应不变法</a:t>
            </a:r>
            <a:r>
              <a:rPr lang="zh-CN" altLang="en-US" sz="2400" b="1" dirty="0"/>
              <a:t>及</a:t>
            </a:r>
            <a:r>
              <a:rPr lang="zh-CN" altLang="en-US" sz="2400" b="1" dirty="0">
                <a:solidFill>
                  <a:srgbClr val="0000CC"/>
                </a:solidFill>
              </a:rPr>
              <a:t>双线性变换法</a:t>
            </a:r>
            <a:r>
              <a:rPr lang="zh-CN" altLang="en-US" sz="2400" b="1" dirty="0"/>
              <a:t>。</a:t>
            </a:r>
          </a:p>
        </p:txBody>
      </p:sp>
      <p:pic>
        <p:nvPicPr>
          <p:cNvPr id="5" name="Picture 3" descr="E:\DSP程佩青课件\064937-01 数字信号处理教程（第四版）(经典版) 40571-9\CTP\TU\7t3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8662" y="1071545"/>
            <a:ext cx="6715172" cy="408644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-32" y="214290"/>
            <a:ext cx="4257675" cy="5080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uLnTx/>
                <a:uFillTx/>
                <a:latin typeface="楷体_GB2312" pitchFamily="49" charset="-122"/>
                <a:ea typeface="楷体_GB2312" pitchFamily="49" charset="-122"/>
                <a:cs typeface="+mj-cs"/>
              </a:rPr>
              <a:t>  本章内容：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effectLst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楷体_GB2312" pitchFamily="49" charset="-122"/>
              <a:ea typeface="楷体_GB2312" pitchFamily="49" charset="-122"/>
              <a:cs typeface="+mj-cs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2357422" y="428604"/>
            <a:ext cx="6439583" cy="6093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/>
              <a:t>6.1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数字滤波器</a:t>
            </a:r>
            <a:r>
              <a:rPr lang="zh-CN" altLang="en-US" sz="2000" b="1" dirty="0"/>
              <a:t>的基本概念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6.2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数字滤波器</a:t>
            </a:r>
            <a:r>
              <a:rPr lang="zh-CN" altLang="en-US" sz="2000" b="1" dirty="0"/>
              <a:t>的技术指标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6.3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全</a:t>
            </a:r>
            <a:r>
              <a:rPr lang="zh-CN" altLang="en-US" sz="2000" b="1" dirty="0"/>
              <a:t>通滤波器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6.4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最小相位</a:t>
            </a:r>
            <a:r>
              <a:rPr lang="zh-CN" altLang="en-US" sz="2000" b="1" dirty="0"/>
              <a:t>滞后滤波器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6.5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模拟</a:t>
            </a:r>
            <a:r>
              <a:rPr lang="zh-CN" altLang="en-US" sz="2000" b="1" dirty="0"/>
              <a:t>原型低通滤波器设计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6.6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模拟</a:t>
            </a:r>
            <a:r>
              <a:rPr lang="zh-CN" altLang="en-US" sz="2000" b="1" dirty="0"/>
              <a:t>频域频带变换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6.7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间接法</a:t>
            </a:r>
            <a:r>
              <a:rPr lang="zh-CN" altLang="en-US" sz="2000" b="1" dirty="0"/>
              <a:t>的</a:t>
            </a:r>
            <a:r>
              <a:rPr lang="en-US" altLang="zh-CN" sz="2000" b="1" dirty="0"/>
              <a:t>IIR</a:t>
            </a:r>
            <a:r>
              <a:rPr lang="zh-CN" altLang="en-US" sz="2000" b="1" dirty="0"/>
              <a:t>数字滤波器设计方案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6.8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模拟</a:t>
            </a:r>
            <a:r>
              <a:rPr lang="zh-CN" altLang="en-US" sz="2000" b="1" dirty="0"/>
              <a:t>滤波器到数字滤波器的映射方法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6.9 </a:t>
            </a:r>
            <a:r>
              <a:rPr lang="en-US" altLang="zh-CN" sz="2000" b="1" dirty="0" smtClean="0"/>
              <a:t>  </a:t>
            </a:r>
            <a:r>
              <a:rPr lang="zh-CN" altLang="en-US" sz="2000" b="1" dirty="0" smtClean="0"/>
              <a:t>数字滤波器</a:t>
            </a:r>
            <a:r>
              <a:rPr lang="zh-CN" altLang="en-US" sz="2000" b="1" dirty="0"/>
              <a:t>设计的第一种方案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6.10 </a:t>
            </a:r>
            <a:r>
              <a:rPr lang="en-US" altLang="zh-CN" sz="2000" b="1" dirty="0" smtClean="0"/>
              <a:t> </a:t>
            </a:r>
            <a:r>
              <a:rPr lang="zh-CN" altLang="en-US" sz="2000" b="1" dirty="0" smtClean="0"/>
              <a:t>模拟</a:t>
            </a:r>
            <a:r>
              <a:rPr lang="zh-CN" altLang="en-US" sz="2000" b="1" dirty="0"/>
              <a:t>低通滤波器到四种通带数字滤波器的直接变换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6.11 </a:t>
            </a:r>
            <a:r>
              <a:rPr lang="en-US" altLang="zh-CN" sz="2000" b="1" dirty="0" smtClean="0"/>
              <a:t> </a:t>
            </a:r>
            <a:r>
              <a:rPr lang="zh-CN" altLang="en-US" sz="2000" b="1" dirty="0" smtClean="0"/>
              <a:t>数字滤波器</a:t>
            </a:r>
            <a:r>
              <a:rPr lang="zh-CN" altLang="en-US" sz="2000" b="1" dirty="0"/>
              <a:t>设计的第二种方案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6.12 </a:t>
            </a:r>
            <a:r>
              <a:rPr lang="en-US" altLang="zh-CN" sz="2000" b="1" dirty="0" smtClean="0"/>
              <a:t> </a:t>
            </a:r>
            <a:r>
              <a:rPr lang="zh-CN" altLang="en-US" sz="2000" b="1" dirty="0" smtClean="0"/>
              <a:t>数字</a:t>
            </a:r>
            <a:r>
              <a:rPr lang="zh-CN" altLang="en-US" sz="2000" b="1" dirty="0"/>
              <a:t>频域频带变换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/>
              <a:t>6.13 </a:t>
            </a:r>
            <a:r>
              <a:rPr lang="en-US" altLang="zh-CN" sz="2000" b="1" dirty="0" smtClean="0"/>
              <a:t> </a:t>
            </a:r>
            <a:r>
              <a:rPr lang="zh-CN" altLang="en-US" sz="2000" b="1" dirty="0" smtClean="0"/>
              <a:t>数字滤波器</a:t>
            </a:r>
            <a:r>
              <a:rPr lang="zh-CN" altLang="en-US" sz="2000" b="1" dirty="0"/>
              <a:t>设计的第三种方案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214554"/>
            <a:ext cx="7886728" cy="1829761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sz="30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0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000" dirty="0" smtClean="0">
                <a:latin typeface="Times New Roman" pitchFamily="18" charset="0"/>
                <a:ea typeface="楷体_GB2312" pitchFamily="49" charset="-122"/>
              </a:rPr>
              <a:t>                                     </a:t>
            </a:r>
            <a:r>
              <a:rPr lang="en-US" altLang="zh-CN" sz="30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6.1  </a:t>
            </a:r>
            <a:r>
              <a:rPr lang="zh-CN" altLang="en-US" sz="30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数字滤波器的基本概念</a:t>
            </a:r>
            <a:r>
              <a:rPr lang="zh-CN" altLang="en-US" sz="30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0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sz="3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095375" y="1779769"/>
            <a:ext cx="7300396" cy="28623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与模拟滤波器（</a:t>
            </a:r>
            <a:r>
              <a:rPr lang="en-US" altLang="zh-CN" sz="2400" b="1" dirty="0"/>
              <a:t>AF</a:t>
            </a:r>
            <a:r>
              <a:rPr lang="zh-CN" altLang="en-US" sz="2400" b="1" dirty="0"/>
              <a:t>）一样，都是用来“滤波”的，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它将信号的某些频率（频段）的信号加以放大，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而将另外一些频率（频段）的信号加以抑制。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也就是通过某种运算（变换）得到或增强所需信号，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滤除掉不需要的信号或噪声、干扰。 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519113" y="450850"/>
            <a:ext cx="4956175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一、数字滤波器（</a:t>
            </a:r>
            <a:r>
              <a:rPr lang="en-US" altLang="zh-CN" sz="2400" b="1" dirty="0">
                <a:solidFill>
                  <a:srgbClr val="C00000"/>
                </a:solidFill>
              </a:rPr>
              <a:t>DF</a:t>
            </a:r>
            <a:r>
              <a:rPr lang="zh-CN" altLang="en-US" sz="2400" b="1" dirty="0">
                <a:solidFill>
                  <a:srgbClr val="C00000"/>
                </a:solidFill>
              </a:rPr>
              <a:t>）的基本功能 </a:t>
            </a: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611188" y="1185850"/>
            <a:ext cx="1255712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2400" b="1" dirty="0"/>
              <a:t>1</a:t>
            </a:r>
            <a:r>
              <a:rPr lang="zh-CN" altLang="en-US" sz="2400" b="1" dirty="0"/>
              <a:t>、滤波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500034" y="714356"/>
            <a:ext cx="8186857" cy="39039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/>
              <a:t>2. </a:t>
            </a:r>
            <a:r>
              <a:rPr lang="zh-CN" altLang="en-US" sz="2400" b="1" dirty="0" smtClean="0"/>
              <a:t>自适应信号处理、参数估计、信号压缩、信号重建等。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数字滤波器可对数字信号进行处理</a:t>
            </a:r>
            <a:r>
              <a:rPr lang="en-US" altLang="zh-CN" sz="2400" b="1" dirty="0" smtClean="0"/>
              <a:t>——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    </a:t>
            </a:r>
            <a:r>
              <a:rPr lang="zh-CN" altLang="en-US" sz="2400" b="1" dirty="0" smtClean="0"/>
              <a:t>在输入端接入 模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数转换器（</a:t>
            </a:r>
            <a:r>
              <a:rPr lang="en-US" altLang="zh-CN" sz="2400" b="1" dirty="0" smtClean="0"/>
              <a:t>A/D</a:t>
            </a:r>
            <a:r>
              <a:rPr lang="zh-CN" altLang="en-US" sz="2400" b="1" dirty="0" smtClean="0"/>
              <a:t>转换器），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它还可对模拟信号进行处理。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数字滤波器的输出可以是数字信号，也可以是模拟信号，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    这只需在输出端接入数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模转换器（</a:t>
            </a:r>
            <a:r>
              <a:rPr lang="en-US" altLang="zh-CN" sz="2400" b="1" dirty="0" smtClean="0"/>
              <a:t>D/A</a:t>
            </a:r>
            <a:r>
              <a:rPr lang="zh-CN" altLang="en-US" sz="2400" b="1" dirty="0" smtClean="0"/>
              <a:t>转换器）。 </a:t>
            </a:r>
          </a:p>
          <a:p>
            <a:pPr>
              <a:lnSpc>
                <a:spcPct val="150000"/>
              </a:lnSpc>
            </a:pPr>
            <a:endParaRPr lang="zh-CN" altLang="en-US" sz="24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462677" y="436783"/>
            <a:ext cx="3974165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二、 数字滤波器的表示方法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1210390" y="1082895"/>
            <a:ext cx="3504486" cy="33462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数字滤波器可以用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</a:t>
            </a:r>
            <a:r>
              <a:rPr lang="zh-CN" altLang="en-US" sz="2400" b="1" dirty="0">
                <a:solidFill>
                  <a:srgbClr val="002060"/>
                </a:solidFill>
              </a:rPr>
              <a:t>线性差分方程</a:t>
            </a:r>
            <a:r>
              <a:rPr lang="zh-CN" altLang="en-US" sz="2400" b="1" dirty="0"/>
              <a:t>、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</a:t>
            </a:r>
            <a:r>
              <a:rPr lang="zh-CN" altLang="en-US" sz="2400" b="1" dirty="0">
                <a:solidFill>
                  <a:srgbClr val="C00000"/>
                </a:solidFill>
              </a:rPr>
              <a:t>系统函数</a:t>
            </a:r>
            <a:r>
              <a:rPr lang="zh-CN" altLang="en-US" sz="2400" b="1" dirty="0"/>
              <a:t>、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6600"/>
                </a:solidFill>
              </a:rPr>
              <a:t>               单位抽样响应</a:t>
            </a:r>
            <a:r>
              <a:rPr lang="zh-CN" altLang="en-US" sz="2400" b="1" dirty="0"/>
              <a:t>、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    </a:t>
            </a:r>
            <a:r>
              <a:rPr lang="zh-CN" altLang="en-US" sz="2400" b="1" dirty="0">
                <a:solidFill>
                  <a:srgbClr val="6600CC"/>
                </a:solidFill>
              </a:rPr>
              <a:t>线性信号流图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等方法来表示。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714348" y="192088"/>
            <a:ext cx="7834196" cy="618630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三、数字滤波器的类型 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按冲激响应分类有两种：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             无限长单位冲激响应（</a:t>
            </a:r>
            <a:r>
              <a:rPr lang="en-US" altLang="zh-CN" sz="2400" b="1" dirty="0">
                <a:solidFill>
                  <a:srgbClr val="C00000"/>
                </a:solidFill>
                <a:latin typeface="Times New Roman" pitchFamily="18" charset="0"/>
                <a:ea typeface="楷体_GB2312" pitchFamily="49" charset="-122"/>
              </a:rPr>
              <a:t>IIR</a:t>
            </a: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）</a:t>
            </a:r>
            <a:r>
              <a:rPr lang="zh-CN" altLang="en-US" sz="2400" b="1" dirty="0">
                <a:solidFill>
                  <a:srgbClr val="C00000"/>
                </a:solidFill>
                <a:latin typeface="Times New Roman" pitchFamily="18" charset="0"/>
                <a:ea typeface="楷体_GB2312" pitchFamily="49" charset="-122"/>
              </a:rPr>
              <a:t>数字滤波器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             有限长单位冲激响应（</a:t>
            </a:r>
            <a:r>
              <a:rPr lang="en-US" altLang="zh-CN" sz="2400" b="1" dirty="0">
                <a:solidFill>
                  <a:srgbClr val="0033CC"/>
                </a:solidFill>
                <a:latin typeface="Times New Roman" pitchFamily="18" charset="0"/>
                <a:ea typeface="楷体_GB2312" pitchFamily="49" charset="-122"/>
              </a:rPr>
              <a:t>FIR</a:t>
            </a: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）</a:t>
            </a:r>
            <a:r>
              <a:rPr lang="zh-CN" altLang="en-US" sz="2400" b="1" dirty="0">
                <a:solidFill>
                  <a:srgbClr val="0033CC"/>
                </a:solidFill>
                <a:latin typeface="Times New Roman" pitchFamily="18" charset="0"/>
                <a:ea typeface="楷体_GB2312" pitchFamily="49" charset="-122"/>
              </a:rPr>
              <a:t>数字滤波器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按滤波器幅度响应分类有：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            低通、高通、带通、带阻、全通等滤波器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按相位响应分类有：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           </a:t>
            </a:r>
            <a:r>
              <a:rPr lang="zh-CN" altLang="en-US" sz="2400" b="1" dirty="0">
                <a:solidFill>
                  <a:srgbClr val="006600"/>
                </a:solidFill>
                <a:latin typeface="Times New Roman" pitchFamily="18" charset="0"/>
                <a:ea typeface="楷体_GB2312" pitchFamily="49" charset="-122"/>
              </a:rPr>
              <a:t>线性相位的和非线性相位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 特殊要求分类有：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           最小相位滞后滤波器、梳状滤波器、陷波器、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Times New Roman" pitchFamily="18" charset="0"/>
                <a:ea typeface="楷体_GB2312" pitchFamily="49" charset="-122"/>
              </a:rPr>
              <a:t>                   全通滤波器、谐振器，甚至有波形产生器等。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DSP程佩青课件\064937-01 数字信号处理教程（第四版）(经典版) 40571-9\CTP\TU\6t1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0" y="357166"/>
            <a:ext cx="3201815" cy="59294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76238" y="333562"/>
            <a:ext cx="3974165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四、 数字滤波器的实现步骤</a:t>
            </a: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1073150" y="1030376"/>
            <a:ext cx="7919156" cy="168424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给定滤波器技术要求、设计一个线性时（移）不变系统、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利用有限精度算法的实际技术实现等的全部过程。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大体上滤波器的实现有以下</a:t>
            </a:r>
            <a:r>
              <a:rPr lang="en-US" altLang="zh-CN" sz="2400" b="1" dirty="0"/>
              <a:t>4</a:t>
            </a:r>
            <a:r>
              <a:rPr lang="zh-CN" altLang="en-US" sz="2400" b="1" dirty="0"/>
              <a:t>个步骤：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996624" y="2994215"/>
            <a:ext cx="7718780" cy="279223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） 按任务的需要，确定滤波器的</a:t>
            </a:r>
            <a:r>
              <a:rPr lang="zh-CN" altLang="en-US" sz="2400" b="1" dirty="0">
                <a:solidFill>
                  <a:srgbClr val="006600"/>
                </a:solidFill>
              </a:rPr>
              <a:t>性能指标</a:t>
            </a:r>
            <a:r>
              <a:rPr lang="zh-CN" altLang="en-US" sz="2400" b="1" dirty="0"/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2</a:t>
            </a:r>
            <a:r>
              <a:rPr lang="zh-CN" altLang="en-US" sz="2400" b="1" dirty="0"/>
              <a:t>） 用一个因果、稳定的</a:t>
            </a:r>
            <a:r>
              <a:rPr lang="en-US" altLang="zh-CN" sz="2400" b="1" dirty="0">
                <a:solidFill>
                  <a:srgbClr val="0033CC"/>
                </a:solidFill>
              </a:rPr>
              <a:t>LSI</a:t>
            </a:r>
            <a:r>
              <a:rPr lang="zh-CN" altLang="en-US" sz="2400" b="1" dirty="0">
                <a:solidFill>
                  <a:srgbClr val="0033CC"/>
                </a:solidFill>
              </a:rPr>
              <a:t>系统函数去逼近</a:t>
            </a:r>
            <a:r>
              <a:rPr lang="zh-CN" altLang="en-US" sz="2400" b="1" dirty="0"/>
              <a:t>这一性能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           要求，逼近所用的系统函数有：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          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        </a:t>
            </a:r>
            <a:r>
              <a:rPr lang="en-US" altLang="zh-CN" sz="2400" b="1" dirty="0">
                <a:solidFill>
                  <a:srgbClr val="C00000"/>
                </a:solidFill>
              </a:rPr>
              <a:t>IIR</a:t>
            </a:r>
            <a:r>
              <a:rPr lang="zh-CN" altLang="en-US" sz="2400" b="1" dirty="0">
                <a:solidFill>
                  <a:srgbClr val="C00000"/>
                </a:solidFill>
              </a:rPr>
              <a:t>系统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函数</a:t>
            </a:r>
            <a:endParaRPr lang="zh-CN" altLang="en-US" sz="2400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          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        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FIR </a:t>
            </a:r>
            <a:r>
              <a:rPr lang="zh-CN" altLang="en-US" sz="2400" b="1" dirty="0">
                <a:solidFill>
                  <a:srgbClr val="C00000"/>
                </a:solidFill>
              </a:rPr>
              <a:t>系统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函数</a:t>
            </a:r>
            <a:endParaRPr lang="zh-CN" altLang="en-US" sz="24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598</TotalTime>
  <Words>583</Words>
  <Application>Microsoft Office PowerPoint</Application>
  <PresentationFormat>全屏显示(4:3)</PresentationFormat>
  <Paragraphs>71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Concourse</vt:lpstr>
      <vt:lpstr>        第6章 无限长单位冲激响应（IIR）          数字滤波器设计方法 </vt:lpstr>
      <vt:lpstr>幻灯片 2</vt:lpstr>
      <vt:lpstr>                                      6.1  数字滤波器的基本概念  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作业：</vt:lpstr>
    </vt:vector>
  </TitlesOfParts>
  <Company>WwW.YlmF.CoM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雨林木风</cp:lastModifiedBy>
  <cp:revision>78</cp:revision>
  <dcterms:created xsi:type="dcterms:W3CDTF">2017-07-17T10:44:10Z</dcterms:created>
  <dcterms:modified xsi:type="dcterms:W3CDTF">2017-08-05T12:48:57Z</dcterms:modified>
</cp:coreProperties>
</file>

<file path=docProps/thumbnail.jpeg>
</file>